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96" r:id="rId4"/>
    <p:sldId id="268" r:id="rId5"/>
    <p:sldId id="328" r:id="rId6"/>
    <p:sldId id="329" r:id="rId7"/>
    <p:sldId id="330" r:id="rId8"/>
    <p:sldId id="324" r:id="rId9"/>
    <p:sldId id="321" r:id="rId10"/>
    <p:sldId id="262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767" autoAdjust="0"/>
  </p:normalViewPr>
  <p:slideViewPr>
    <p:cSldViewPr>
      <p:cViewPr varScale="1">
        <p:scale>
          <a:sx n="149" d="100"/>
          <a:sy n="149" d="100"/>
        </p:scale>
        <p:origin x="126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1478037-240A-40A1-A68B-F02D12ADA5E5}" type="datetimeFigureOut">
              <a:rPr lang="ru-RU"/>
              <a:pPr/>
              <a:t>20.10.2015</a:t>
            </a:fld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16BC699-6D6F-4B51-B9B8-922B794C98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93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BC699-6D6F-4B51-B9B8-922B794C98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ABB5-C53B-4313-992B-FDC9C350CD30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2D21-4E4B-4BC2-A22E-22746531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DB21-B5E3-497F-A1BA-D4B1746BADD2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3138-2138-4035-A40C-5674B16A5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F71-4647-4098-B823-F777568C8E9A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8747-1062-404B-8681-150314204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D30CE-E12E-41F4-855F-5CF4835D035D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614A5-1AF4-4B39-AAB9-050477E9C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8D5A-85BD-4DAC-922A-DEFBC09140AB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EB67-9C78-4EA8-AC38-BB7AE3B28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B40F-A154-426A-BB44-2318DFE6A3D3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1235-679C-4ADF-8DDE-344D8CDE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65B7-095A-4090-AD2B-02B2CF7E1F88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4556-3D36-47AF-99E8-E4C98FB8A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A337-DC44-43D1-8EC6-CCD235191A15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2CD8-D5BC-40D2-9EC3-504D2D42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8C8C-F54E-43B8-B6CE-7C8F5CA3A214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8FD5-2FE8-47FB-98B0-FAD13125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CE07-072E-47EE-AD5B-656F59E78921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CBFD-1F47-43FA-A1EA-53E35834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1024-C96F-4BD6-8EA9-995C416B91B9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D9DA-309C-4625-9474-7220BF116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3932-5705-4B8B-B80C-13C911F61577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DBBD-3DFE-4BE2-9D8C-1DFBEC345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F95FB-2C03-4A84-B652-2A43B0E45705}" type="datetime1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0DD54-C170-490F-9724-2E97F6A1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iso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iso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5BB2F-F129-4564-BE4E-4DE3EC51B677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9" y="357172"/>
            <a:ext cx="8497887" cy="142876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Russian Enterprise Mobility Summit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dirty="0" smtClean="0"/>
              <a:t> </a:t>
            </a:r>
            <a:r>
              <a:rPr lang="en-US" sz="3600" b="1" dirty="0" smtClean="0"/>
              <a:t>PC Week/RE </a:t>
            </a:r>
            <a:endParaRPr lang="ru-RU" altLang="ru-RU" sz="3600" b="1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71948"/>
            <a:ext cx="6400800" cy="503634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г. </a:t>
            </a:r>
            <a:r>
              <a:rPr lang="ru-RU" altLang="ru-RU" b="1" dirty="0" smtClean="0">
                <a:solidFill>
                  <a:schemeClr val="tx1"/>
                </a:solidFill>
                <a:latin typeface="Arial" charset="0"/>
              </a:rPr>
              <a:t>Москва</a:t>
            </a:r>
            <a:r>
              <a:rPr lang="ru-RU" altLang="ru-RU" b="1" dirty="0" smtClean="0">
                <a:solidFill>
                  <a:schemeClr val="tx1"/>
                </a:solidFill>
              </a:rPr>
              <a:t>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4C6F0-B52D-4C54-8106-2325A200D61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552" y="1347614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en-US" altLang="ru-RU" b="1" dirty="0"/>
              <a:t/>
            </a:r>
            <a:br>
              <a:rPr lang="en-US" altLang="ru-RU" b="1" dirty="0"/>
            </a:br>
            <a:r>
              <a:rPr lang="ru-RU" altLang="ru-RU" sz="3200" b="1" dirty="0" smtClean="0"/>
              <a:t>СПАСИБО </a:t>
            </a:r>
            <a:r>
              <a:rPr lang="ru-RU" altLang="ru-RU" sz="3200" b="1" dirty="0" smtClean="0"/>
              <a:t>ЗА </a:t>
            </a:r>
            <a:r>
              <a:rPr lang="ru-RU" altLang="ru-RU" sz="3200" b="1" dirty="0" smtClean="0"/>
              <a:t>ВНИМАНИЕ</a:t>
            </a: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r>
              <a:rPr lang="ru-RU" altLang="ru-RU" sz="1800" b="1" dirty="0" smtClean="0"/>
              <a:t>Минин Виктор</a:t>
            </a:r>
            <a:r>
              <a:rPr lang="en-US" altLang="ru-RU" sz="1800" b="1" dirty="0" smtClean="0"/>
              <a:t/>
            </a:r>
            <a:br>
              <a:rPr lang="en-US" altLang="ru-RU" sz="1800" b="1" dirty="0" smtClean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>Председатель </a:t>
            </a:r>
            <a:r>
              <a:rPr lang="ru-RU" altLang="ru-RU" sz="1800" b="1" dirty="0" smtClean="0"/>
              <a:t>Правления</a:t>
            </a: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>Ассоциации руководителей служб информационной </a:t>
            </a:r>
            <a:r>
              <a:rPr lang="ru-RU" altLang="ru-RU" sz="1800" b="1" dirty="0" smtClean="0"/>
              <a:t>безопасности</a:t>
            </a: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>Академик Международной академии связи</a:t>
            </a:r>
            <a:r>
              <a:rPr lang="ru-RU" altLang="ru-RU" sz="1600" b="1" dirty="0"/>
              <a:t/>
            </a:r>
            <a:br>
              <a:rPr lang="ru-RU" altLang="ru-RU" sz="1600" b="1" dirty="0"/>
            </a:br>
            <a:endParaRPr lang="ru-RU" altLang="ru-RU" sz="1600" b="1" dirty="0" smtClean="0"/>
          </a:p>
        </p:txBody>
      </p:sp>
      <p:sp>
        <p:nvSpPr>
          <p:cNvPr id="512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3795886"/>
            <a:ext cx="8229600" cy="97137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info@aciso.ru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www.aciso.ru</a:t>
            </a:r>
            <a:endParaRPr lang="en-US" dirty="0" smtClean="0"/>
          </a:p>
          <a:p>
            <a:pPr algn="ctr"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Содержимое 20"/>
          <p:cNvSpPr txBox="1">
            <a:spLocks/>
          </p:cNvSpPr>
          <p:nvPr/>
        </p:nvSpPr>
        <p:spPr>
          <a:xfrm>
            <a:off x="1619250" y="3057526"/>
            <a:ext cx="5276850" cy="141327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15875" algn="ctr">
              <a:spcBef>
                <a:spcPct val="20000"/>
              </a:spcBef>
              <a:buFont typeface="Arial" charset="0"/>
              <a:buNone/>
            </a:pPr>
            <a:endParaRPr lang="en-US" sz="2400" i="1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5BC24-DC63-4671-B458-E94F874153F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381000" y="514350"/>
            <a:ext cx="8382000" cy="11287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БЕЗОПАСНОСТЬ</a:t>
            </a:r>
            <a:r>
              <a:rPr lang="ru-RU" sz="2400" b="1" dirty="0" smtClean="0"/>
              <a:t> </a:t>
            </a:r>
            <a:r>
              <a:rPr lang="ru-RU" sz="2800" b="1" dirty="0" smtClean="0"/>
              <a:t>МОБИЛЬНЫХ ТЕХНОЛОГИЙ </a:t>
            </a:r>
            <a:br>
              <a:rPr lang="ru-RU" sz="2800" b="1" dirty="0" smtClean="0"/>
            </a:br>
            <a:r>
              <a:rPr lang="ru-RU" sz="2800" b="1" dirty="0" smtClean="0"/>
              <a:t>В КОРПОРАТИВНОМ СЕКТОРЕ</a:t>
            </a:r>
            <a:br>
              <a:rPr lang="ru-RU" sz="2800" b="1" dirty="0" smtClean="0"/>
            </a:br>
            <a:endParaRPr lang="en-US" sz="2400" dirty="0" smtClean="0"/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331913" y="1714494"/>
            <a:ext cx="6400800" cy="29098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В. Минин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Ассоциация руководителей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служб информационной безопасности.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Председатель правления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21 октября 2015 г.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1259"/>
          </a:xfrm>
        </p:spPr>
        <p:txBody>
          <a:bodyPr/>
          <a:lstStyle/>
          <a:p>
            <a:r>
              <a:rPr lang="ru-RU" sz="3200" b="1" dirty="0" smtClean="0"/>
              <a:t>Определение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«Мобильные технологии» – это совокупность технических средств, организационно-распорядительных мероприятий и документов, персонала обеспечения, а также комплекса стандартов, протоколов, способов и методов, обеспечивающих беспроводную передачу голоса и данных от абонента до абонента или от абонента до (корпоративной, ведомственной, публичной и др.) информационной и/или вычислительной системы.</a:t>
            </a:r>
          </a:p>
          <a:p>
            <a:pPr marL="0" indent="0" algn="just">
              <a:buNone/>
            </a:pPr>
            <a:r>
              <a:rPr lang="ru-RU" sz="2000" dirty="0" smtClean="0"/>
              <a:t>Схема взаимодействия составляющих «мобильных технологий» представлена  на следующем слайде.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514DB-AB1A-4046-B4D5-5468B4419CE2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28663" y="303610"/>
          <a:ext cx="728667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Visio" r:id="rId3" imgW="8506742" imgH="5806726" progId="Visio.Drawing.11">
                  <p:embed/>
                </p:oleObj>
              </mc:Choice>
              <mc:Fallback>
                <p:oleObj name="Visio" r:id="rId3" imgW="8506742" imgH="580672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3" y="303610"/>
                        <a:ext cx="7286675" cy="431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9"/>
            <a:ext cx="8229600" cy="571503"/>
          </a:xfrm>
        </p:spPr>
        <p:txBody>
          <a:bodyPr/>
          <a:lstStyle/>
          <a:p>
            <a:r>
              <a:rPr lang="ru-RU" sz="3200" b="1" dirty="0" smtClean="0"/>
              <a:t>Классификация угроз*: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800"/>
            <a:ext cx="8572560" cy="385765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Программные угрозы (включая вредоносное программное обеспечение).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Использование уязвимых мобильных ОС и приложений. 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Web-угрозы.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Сетевые угрозы.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Физические угрозы.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Угрозы со стороны мобильных устройств для организации, включая доступ к ресурсам организации.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Пользовательские угрозы.</a:t>
            </a:r>
          </a:p>
          <a:p>
            <a:pPr marL="609600" indent="-609600">
              <a:lnSpc>
                <a:spcPct val="80000"/>
              </a:lnSpc>
              <a:spcBef>
                <a:spcPts val="300"/>
              </a:spcBef>
            </a:pPr>
            <a:r>
              <a:rPr lang="ru-RU" sz="2400" dirty="0" smtClean="0"/>
              <a:t>Угрозы со стороны поставщика услуг.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*Согласно «</a:t>
            </a:r>
            <a:r>
              <a:rPr lang="en-US" sz="2000" dirty="0" smtClean="0"/>
              <a:t>Mobile Security Reference Architecture</a:t>
            </a:r>
            <a:r>
              <a:rPr lang="ru-RU" sz="2000" dirty="0" smtClean="0"/>
              <a:t>» (</a:t>
            </a:r>
            <a:r>
              <a:rPr lang="en-US" sz="2000" dirty="0" smtClean="0"/>
              <a:t>Federal CIO Council</a:t>
            </a:r>
            <a:r>
              <a:rPr lang="ru-RU" sz="2000" dirty="0" smtClean="0"/>
              <a:t> США и Министерство внутренней  безопасности США, май 2013 г.) 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/>
          <a:lstStyle/>
          <a:p>
            <a:r>
              <a:rPr lang="ru-RU" sz="2800" b="1" dirty="0" smtClean="0"/>
              <a:t>Специфические и</a:t>
            </a:r>
            <a:r>
              <a:rPr lang="en-US" sz="2800" b="1" dirty="0" smtClean="0"/>
              <a:t>/</a:t>
            </a:r>
            <a:r>
              <a:rPr lang="ru-RU" sz="2800" b="1" dirty="0" smtClean="0"/>
              <a:t>или наиболее опасные угрозы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24"/>
            <a:ext cx="8858312" cy="414340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2400" dirty="0" smtClean="0"/>
              <a:t>Web-угрозы (мобильный код, загрузка «на лету»).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Съем голоса/ данных «по воздуху» (от пользователя устройства до базовой станции оператора связи).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Манипуляции с данными при передаче (подмена, блокировка).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Соединение с не доверенным сервисом.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Кража или неправомерное использование сервисов.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GPS</a:t>
            </a:r>
            <a:r>
              <a:rPr lang="ru-RU" sz="2400" dirty="0" smtClean="0"/>
              <a:t>/ </a:t>
            </a:r>
            <a:r>
              <a:rPr lang="ru-RU" sz="2400" dirty="0" err="1" smtClean="0"/>
              <a:t>Геолокация</a:t>
            </a:r>
            <a:r>
              <a:rPr lang="ru-RU" sz="2400" dirty="0" smtClean="0"/>
              <a:t> (трассировка , подмена местонахождения).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Утеря или кража устройства (доступ к ресурсам организации).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Пользовательские устройства </a:t>
            </a:r>
            <a:r>
              <a:rPr lang="en-US" sz="2400" dirty="0" smtClean="0"/>
              <a:t>(</a:t>
            </a:r>
            <a:r>
              <a:rPr lang="ru-RU" sz="2400" dirty="0" smtClean="0"/>
              <a:t>возможность НДВ, </a:t>
            </a:r>
            <a:r>
              <a:rPr lang="en-US" sz="2400" dirty="0" smtClean="0"/>
              <a:t>BYOD)</a:t>
            </a:r>
            <a:r>
              <a:rPr lang="ru-RU" sz="24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ru-RU" sz="2400" dirty="0" smtClean="0"/>
              <a:t>Отслеживание действий пользователей через приложения.</a:t>
            </a:r>
          </a:p>
          <a:p>
            <a:pPr>
              <a:spcBef>
                <a:spcPts val="300"/>
              </a:spcBef>
            </a:pPr>
            <a:endParaRPr lang="ru-RU" sz="2400" dirty="0" smtClean="0"/>
          </a:p>
          <a:p>
            <a:pPr>
              <a:spcBef>
                <a:spcPts val="300"/>
              </a:spcBef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/>
          <a:lstStyle/>
          <a:p>
            <a:r>
              <a:rPr lang="ru-RU" sz="2000" b="1" dirty="0" smtClean="0"/>
              <a:t>Статистика угроз (согласно обзору «</a:t>
            </a:r>
            <a:r>
              <a:rPr lang="en-US" sz="2000" b="1" dirty="0" smtClean="0"/>
              <a:t>BYOD</a:t>
            </a:r>
            <a:r>
              <a:rPr lang="ru-RU" sz="2000" b="1" dirty="0" smtClean="0"/>
              <a:t> &amp; </a:t>
            </a:r>
            <a:r>
              <a:rPr lang="en-US" sz="2000" b="1" dirty="0" smtClean="0"/>
              <a:t>Mobile Security Report</a:t>
            </a:r>
            <a:r>
              <a:rPr lang="ru-RU" sz="2000" b="1" dirty="0" smtClean="0"/>
              <a:t>»)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Диаграмма 2"/>
          <p:cNvPicPr>
            <a:picLocks noGrp="1" noChangeArrowheads="1"/>
          </p:cNvPicPr>
          <p:nvPr>
            <p:ph idx="1"/>
          </p:nvPr>
        </p:nvPicPr>
        <p:blipFill>
          <a:blip r:embed="rId2"/>
          <a:srcRect b="-15"/>
          <a:stretch>
            <a:fillRect/>
          </a:stretch>
        </p:blipFill>
        <p:spPr bwMode="auto">
          <a:xfrm>
            <a:off x="714348" y="642924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/>
          <a:lstStyle/>
          <a:p>
            <a:r>
              <a:rPr lang="en-US" sz="3200" b="1" dirty="0" smtClean="0"/>
              <a:t>Enterprise Mobility Management</a:t>
            </a:r>
            <a:r>
              <a:rPr lang="ru-RU" sz="3200" b="1" dirty="0" smtClean="0"/>
              <a:t> (EMM)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8"/>
            <a:ext cx="8572560" cy="37862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ЕММ – это совокупность персонала обеспечения, процессов и технологий, предназначенных для управления комплексом мобильных устройств, беспроводных сетей и соответствующих сервисов для обеспечения мобильных бизнес-процессов организации.</a:t>
            </a:r>
          </a:p>
          <a:p>
            <a:pPr marL="0" indent="0" algn="just">
              <a:buNone/>
            </a:pPr>
            <a:r>
              <a:rPr lang="ru-RU" sz="2000" dirty="0" smtClean="0"/>
              <a:t>Цель ЕММ – определить, можно ли и как интегрировать доступные мобильные технологии с задачами и процедурами бизнес-процессов организации.</a:t>
            </a:r>
          </a:p>
          <a:p>
            <a:pPr marL="0" indent="0" algn="just">
              <a:buNone/>
            </a:pPr>
            <a:r>
              <a:rPr lang="ru-RU" sz="2000" dirty="0" smtClean="0"/>
              <a:t>ЕММ включает комбинацию систем управления мобильными устройствами, приложениями и данными</a:t>
            </a:r>
            <a:r>
              <a:rPr lang="en-US" sz="2000" dirty="0" smtClean="0"/>
              <a:t> (MDM/ MAM/ MIM)</a:t>
            </a:r>
            <a:r>
              <a:rPr lang="ru-RU" sz="2000" dirty="0" smtClean="0"/>
              <a:t>, а также их интеграцию с внутренней инфраструктурой организации. Обеспечение безопасности мобильных технологий организации – лишь часть функций ЕММ.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/>
          <a:lstStyle/>
          <a:p>
            <a:r>
              <a:rPr lang="ru-RU" sz="2400" b="1" dirty="0" smtClean="0"/>
              <a:t>Мобильные технологии как часть бизнес-процессов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24"/>
            <a:ext cx="8229600" cy="395169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000" dirty="0" smtClean="0"/>
              <a:t>Все ли неотложные задачи автоматизации бизнес-процессов решены?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По каким направлениям предполагается добавлять дополнительные задачи бизнес-процессов, и какова будет их ценность? Как предполагается измерять эту ценность?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Есть ли понимание, как будет направлен поток данных к и от приложения? Корпоративные мобильные приложения взаимосвязаны с внутренними системами организации.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Существуют ли результаты обследования и необходимые ресурсы для разработки и внедрения мобильных приложений?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Какие мобильные устройства будут использоваться? Необходимо ли дополнительное обучение пользователей?</a:t>
            </a:r>
          </a:p>
          <a:p>
            <a:pPr algn="just">
              <a:spcBef>
                <a:spcPts val="200"/>
              </a:spcBef>
            </a:pPr>
            <a:r>
              <a:rPr lang="ru-RU" sz="2000" dirty="0" smtClean="0"/>
              <a:t>Определены ли ключевые исполнители, эксперты и/или персонал?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EB67-9C78-4EA8-AC38-BB7AE3B288C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12011</TotalTime>
  <Words>472</Words>
  <Application>Microsoft Office PowerPoint</Application>
  <PresentationFormat>Экран (16:9)</PresentationFormat>
  <Paragraphs>59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Тема Office</vt:lpstr>
      <vt:lpstr>Visio</vt:lpstr>
      <vt:lpstr>Russian Enterprise Mobility Summit   PC Week/RE </vt:lpstr>
      <vt:lpstr> БЕЗОПАСНОСТЬ МОБИЛЬНЫХ ТЕХНОЛОГИЙ  В КОРПОРАТИВНОМ СЕКТОРЕ </vt:lpstr>
      <vt:lpstr>Определение</vt:lpstr>
      <vt:lpstr>Презентация PowerPoint</vt:lpstr>
      <vt:lpstr>Классификация угроз*:</vt:lpstr>
      <vt:lpstr>Специфические и/или наиболее опасные угрозы</vt:lpstr>
      <vt:lpstr>Статистика угроз (согласно обзору «BYOD &amp; Mobile Security Report»)</vt:lpstr>
      <vt:lpstr>Enterprise Mobility Management (EMM)</vt:lpstr>
      <vt:lpstr>Мобильные технологии как часть бизнес-процессов</vt:lpstr>
      <vt:lpstr>  СПАСИБО ЗА ВНИМАНИЕ  Минин Виктор  Председатель Правления Ассоциации руководителей служб информационной безопасности  Академик Международной академии связи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АРСИБ</dc:creator>
  <cp:lastModifiedBy>V Minin</cp:lastModifiedBy>
  <cp:revision>142</cp:revision>
  <dcterms:created xsi:type="dcterms:W3CDTF">2012-01-25T17:00:40Z</dcterms:created>
  <dcterms:modified xsi:type="dcterms:W3CDTF">2015-10-20T19:38:18Z</dcterms:modified>
</cp:coreProperties>
</file>